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73" r:id="rId4"/>
    <p:sldId id="274" r:id="rId5"/>
    <p:sldId id="275" r:id="rId6"/>
    <p:sldId id="258" r:id="rId7"/>
    <p:sldId id="281" r:id="rId8"/>
    <p:sldId id="282" r:id="rId9"/>
    <p:sldId id="283" r:id="rId10"/>
    <p:sldId id="284" r:id="rId11"/>
    <p:sldId id="285" r:id="rId12"/>
    <p:sldId id="259" r:id="rId13"/>
    <p:sldId id="260" r:id="rId14"/>
    <p:sldId id="261" r:id="rId15"/>
    <p:sldId id="276" r:id="rId16"/>
    <p:sldId id="280" r:id="rId17"/>
    <p:sldId id="279" r:id="rId18"/>
    <p:sldId id="262" r:id="rId19"/>
    <p:sldId id="263" r:id="rId20"/>
    <p:sldId id="264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EC7909D4-90C4-4276-84D8-8DDF3E5F9D0E}" type="datetimeFigureOut">
              <a:rPr lang="ru-RU" smtClean="0"/>
              <a:t>25.03.2015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F5870F30-3E3F-43C6-85D1-DA983F11DB06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5776" y="2348880"/>
            <a:ext cx="4094832" cy="1103248"/>
          </a:xfrm>
        </p:spPr>
        <p:txBody>
          <a:bodyPr>
            <a:normAutofit/>
          </a:bodyPr>
          <a:lstStyle/>
          <a:p>
            <a:r>
              <a:rPr lang="ru-RU" dirty="0">
                <a:effectLst/>
                <a:latin typeface="Times New Roman"/>
                <a:ea typeface="Times New Roman"/>
              </a:rPr>
              <a:t>Контроль и ревизия расчетов с персоналом по оплате труда.</a:t>
            </a:r>
            <a:endParaRPr lang="ru-RU" dirty="0"/>
          </a:p>
        </p:txBody>
      </p:sp>
      <p:pic>
        <p:nvPicPr>
          <p:cNvPr id="1026" name="Picture 2" descr="http://hr.mos.ru/deyatelnost/hi_two_peopl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913" y="3949527"/>
            <a:ext cx="2716560" cy="23769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99236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260648"/>
            <a:ext cx="3898776" cy="6192688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dirty="0"/>
              <a:t>При проверке удержании из заработной платы следует выяснить правильность: </a:t>
            </a:r>
            <a:endParaRPr lang="ru-RU" dirty="0" smtClean="0"/>
          </a:p>
          <a:p>
            <a:r>
              <a:rPr lang="ru-RU" dirty="0"/>
              <a:t>-</a:t>
            </a:r>
            <a:r>
              <a:rPr lang="ru-RU" dirty="0" smtClean="0"/>
              <a:t>­ </a:t>
            </a:r>
            <a:r>
              <a:rPr lang="ru-RU" dirty="0"/>
              <a:t>произведенных отчислений в размере 10 % в накопительные пенсионные фонды</a:t>
            </a:r>
            <a:r>
              <a:rPr lang="ru-RU" dirty="0" smtClean="0"/>
              <a:t>;</a:t>
            </a:r>
          </a:p>
          <a:p>
            <a:pPr marL="342900" indent="-342900">
              <a:buFontTx/>
              <a:buChar char="-"/>
            </a:pPr>
            <a:r>
              <a:rPr lang="ru-RU" dirty="0" smtClean="0"/>
              <a:t>­ </a:t>
            </a:r>
            <a:r>
              <a:rPr lang="ru-RU" dirty="0"/>
              <a:t>составления расчетов и определения суммы индивидуального подоходного налога согласно Кодексу Республики Казахстан «О налогах и других обязательных платежах в бюджет»; ­ 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ru-RU" dirty="0" smtClean="0"/>
              <a:t>определения </a:t>
            </a:r>
            <a:r>
              <a:rPr lang="ru-RU" dirty="0"/>
              <a:t>суммы удержаний по исполнительным листам суда</a:t>
            </a:r>
            <a:r>
              <a:rPr lang="ru-RU" dirty="0" smtClean="0"/>
              <a:t>;</a:t>
            </a:r>
          </a:p>
        </p:txBody>
      </p:sp>
      <p:pic>
        <p:nvPicPr>
          <p:cNvPr id="5122" name="Picture 2" descr="http://rup.ee/rus/images/Ed2010salary_1.thumbnai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9002" y="1628800"/>
            <a:ext cx="3441485" cy="3168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087130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404664"/>
            <a:ext cx="3754760" cy="6048672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indent="-342900">
              <a:buFontTx/>
              <a:buChar char="-"/>
            </a:pPr>
            <a:r>
              <a:rPr lang="ru-RU" dirty="0"/>
              <a:t> ­ погашения задолженности по ранее выданным суммам за первую половину месяца;</a:t>
            </a:r>
          </a:p>
          <a:p>
            <a:pPr marL="342900" indent="-342900">
              <a:buFontTx/>
              <a:buChar char="-"/>
            </a:pPr>
            <a:r>
              <a:rPr lang="ru-RU" dirty="0"/>
              <a:t> ­ возврата неиспользованных подотчетных сумм; ­ </a:t>
            </a:r>
          </a:p>
          <a:p>
            <a:pPr marL="342900" indent="-342900">
              <a:buFontTx/>
              <a:buChar char="-"/>
            </a:pPr>
            <a:r>
              <a:rPr lang="ru-RU" dirty="0"/>
              <a:t>возмещения материального ущерба, причиненного работником субъекту; </a:t>
            </a:r>
          </a:p>
          <a:p>
            <a:pPr marL="342900" indent="-342900">
              <a:buFontTx/>
              <a:buChar char="-"/>
            </a:pPr>
            <a:r>
              <a:rPr lang="ru-RU" dirty="0"/>
              <a:t>­ погашения представленных работнику ссуд, займов; ­ </a:t>
            </a:r>
          </a:p>
          <a:p>
            <a:pPr marL="342900" indent="-342900">
              <a:buFontTx/>
              <a:buChar char="-"/>
            </a:pPr>
            <a:r>
              <a:rPr lang="ru-RU" dirty="0"/>
              <a:t>удержаний за товары, проданные в кредит и др.</a:t>
            </a:r>
          </a:p>
          <a:p>
            <a:endParaRPr lang="ru-RU" dirty="0"/>
          </a:p>
        </p:txBody>
      </p:sp>
      <p:pic>
        <p:nvPicPr>
          <p:cNvPr id="6146" name="Picture 2" descr="http://lamcdn.net/lookatme.ru/post_image-image/EbjIHt6QeI30ep2LHMI84w-articl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556792"/>
            <a:ext cx="4464496" cy="28803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36347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251520" y="1484784"/>
            <a:ext cx="8568952" cy="5040560"/>
          </a:xfrm>
        </p:spPr>
        <p:txBody>
          <a:bodyPr>
            <a:normAutofit/>
          </a:bodyPr>
          <a:lstStyle/>
          <a:p>
            <a:pPr lvl="0" algn="just">
              <a:buClr>
                <a:srgbClr val="6F6F74"/>
              </a:buClr>
            </a:pPr>
            <a:r>
              <a:rPr lang="ru-RU" sz="1600" dirty="0">
                <a:solidFill>
                  <a:srgbClr val="FFFFFF"/>
                </a:solidFill>
              </a:rPr>
              <a:t>Расходы на оплату труда в большинстве случаев формируются организацией правильно — в соответствии с установленным тарифом (окладом) и отработанным временем. Это связано с достаточно сильным контролем за заработной платой как базой для начисления единого социального налога, правильность расчета которого проверяется налоговыми органами. С другой стороны, выплату заработной платы контролируют работники, которые знают причитающуюся им за работу сумму и при возникновении серьезных отклонений идут разбираться в бухгалтерию. Таким образом, к </a:t>
            </a:r>
            <a:r>
              <a:rPr lang="ru-RU" sz="1600" dirty="0" err="1">
                <a:solidFill>
                  <a:srgbClr val="FFFFFF"/>
                </a:solidFill>
              </a:rPr>
              <a:t>высокорисковым</a:t>
            </a:r>
            <a:r>
              <a:rPr lang="ru-RU" sz="1600" dirty="0">
                <a:solidFill>
                  <a:srgbClr val="FFFFFF"/>
                </a:solidFill>
              </a:rPr>
              <a:t> областям относятся ситуации, не контролируемые налоговыми органами или самими работниками</a:t>
            </a:r>
            <a:r>
              <a:rPr lang="ru-RU" sz="1600" dirty="0" smtClean="0">
                <a:solidFill>
                  <a:srgbClr val="FFFFFF"/>
                </a:solidFill>
              </a:rPr>
              <a:t>:</a:t>
            </a:r>
          </a:p>
          <a:p>
            <a:pPr lvl="0" algn="just">
              <a:buClr>
                <a:srgbClr val="6F6F74"/>
              </a:buClr>
            </a:pPr>
            <a:endParaRPr lang="ru-RU" sz="1600" dirty="0">
              <a:solidFill>
                <a:srgbClr val="FFFFFF"/>
              </a:solidFill>
            </a:endParaRPr>
          </a:p>
          <a:p>
            <a:pPr lvl="0" algn="just">
              <a:buClr>
                <a:srgbClr val="6F6F74"/>
              </a:buClr>
            </a:pPr>
            <a:r>
              <a:rPr lang="ru-RU" sz="1600" dirty="0" smtClean="0">
                <a:solidFill>
                  <a:srgbClr val="FFFFFF"/>
                </a:solidFill>
              </a:rPr>
              <a:t>- </a:t>
            </a:r>
            <a:r>
              <a:rPr lang="ru-RU" sz="1600" dirty="0">
                <a:solidFill>
                  <a:srgbClr val="FFFFFF"/>
                </a:solidFill>
              </a:rPr>
              <a:t>выплата заработной платы нелегально, «в конвертах»;</a:t>
            </a:r>
          </a:p>
          <a:p>
            <a:pPr lvl="0" algn="just">
              <a:buClr>
                <a:srgbClr val="6F6F74"/>
              </a:buClr>
            </a:pPr>
            <a:r>
              <a:rPr lang="ru-RU" sz="1600" dirty="0" smtClean="0">
                <a:solidFill>
                  <a:srgbClr val="FFFFFF"/>
                </a:solidFill>
              </a:rPr>
              <a:t>- </a:t>
            </a:r>
            <a:r>
              <a:rPr lang="ru-RU" sz="1600" dirty="0">
                <a:solidFill>
                  <a:srgbClr val="FFFFFF"/>
                </a:solidFill>
              </a:rPr>
              <a:t>выплата заработной платы неработающим лицам.</a:t>
            </a:r>
          </a:p>
          <a:p>
            <a:pPr lvl="0" algn="just">
              <a:buClr>
                <a:srgbClr val="6F6F74"/>
              </a:buClr>
            </a:pPr>
            <a:r>
              <a:rPr lang="ru-RU" sz="1600" dirty="0">
                <a:solidFill>
                  <a:srgbClr val="FFFFFF"/>
                </a:solidFill>
              </a:rPr>
              <a:t>- «тасовка» оснований начислений, например скрывается факт простоя и работнику начисляется обычный тариф; вместо командировки в табеле отмечается обычный рабочий день и т.п.</a:t>
            </a:r>
            <a:endParaRPr lang="ru-RU" sz="16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9005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07504" y="1772816"/>
            <a:ext cx="8928992" cy="4968552"/>
          </a:xfrm>
        </p:spPr>
        <p:txBody>
          <a:bodyPr>
            <a:normAutofit fontScale="70000" lnSpcReduction="20000"/>
          </a:bodyPr>
          <a:lstStyle/>
          <a:p>
            <a:r>
              <a:rPr lang="ru-RU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Процесс ревизии делится на три основных этапа проведения:</a:t>
            </a:r>
          </a:p>
          <a:p>
            <a:r>
              <a:rPr lang="ru-RU" dirty="0"/>
              <a:t>1. подготовка и планирование ревизии;</a:t>
            </a:r>
          </a:p>
          <a:p>
            <a:r>
              <a:rPr lang="ru-RU" dirty="0"/>
              <a:t>2. выполнение проверки и оформление рабочей документации;</a:t>
            </a:r>
          </a:p>
          <a:p>
            <a:r>
              <a:rPr lang="ru-RU" dirty="0"/>
              <a:t>3. составление заключения о результатах ревизии.</a:t>
            </a:r>
          </a:p>
          <a:p>
            <a:r>
              <a:rPr lang="ru-RU" dirty="0"/>
              <a:t>Проверка правильности начисления заработной платы, удержаний из заработной платы и других вопросов, относящихся к данной теме, порой достигает большого объема работ, который зависит от численности работающих, наличия различных категорий персонала (рабочих и служащих), действующих на предприятии форм оплаты труда, различных дополнительных начислений к основной зарплате.</a:t>
            </a:r>
          </a:p>
          <a:p>
            <a:r>
              <a:rPr lang="ru-RU" dirty="0"/>
              <a:t>Поэтому приступая к проверке, ревизор должен сам определить один из методов проверки этих вопросов – сплошной или выборочный.</a:t>
            </a:r>
          </a:p>
          <a:p>
            <a:r>
              <a:rPr lang="ru-RU" dirty="0"/>
              <a:t>Не останавливаясь подробно на всех возможных вопросах проверки начисления заработной платы, обратим внимание только на отдельные.</a:t>
            </a:r>
          </a:p>
          <a:p>
            <a:r>
              <a:rPr lang="ru-RU" dirty="0"/>
              <a:t>Во-первых, изучая начисления заработной платы за фактически отработанное время, необходимо провести проверку правильности ведения табелей учета использования рабочего времени. К сожалению, на некоторых предприятиях они или вообще не ведутся или ведутся крайне небрежно, с большими отступлениями от действующего порядка.</a:t>
            </a:r>
          </a:p>
          <a:p>
            <a:r>
              <a:rPr lang="ru-RU" dirty="0"/>
              <a:t>Во-вторых, контролируя начисление зарплаты за выполненный объем работы (при сдельной оплате), необходимо провести сверку этого объема с количеством выпущенной и оставшейся в незавершенном производстве продукцией или другим аналогичным показателем.</a:t>
            </a:r>
          </a:p>
          <a:p>
            <a:r>
              <a:rPr lang="ru-RU" dirty="0"/>
              <a:t>В-третьих, проверить соответствие численности, указанной в табеле и штатном расписании, с численностью работников в расчетно-платежных ведомостях. Выяснить, нет ли в этих документах работников, которые не значатся в штате предприятия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Организация процесса ревизии расчетов по оплате </a:t>
            </a:r>
            <a:r>
              <a:rPr lang="ru-RU" dirty="0" smtClean="0"/>
              <a:t> труда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02254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07504" y="1484784"/>
            <a:ext cx="8856984" cy="4968552"/>
          </a:xfrm>
        </p:spPr>
        <p:txBody>
          <a:bodyPr>
            <a:normAutofit fontScale="85000" lnSpcReduction="20000"/>
          </a:bodyPr>
          <a:lstStyle/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Особое </a:t>
            </a:r>
            <a:r>
              <a:rPr lang="ru-RU" dirty="0"/>
              <a:t>внимание при проверке должно быть уделено правильности начислений по среднему заработку в различных случаях, особенно при начислениях за дни отпуска, компенсаций за дни отпуска, по временной нетрудоспособности. В этих вопросах при проверках обнаруживается много нарушений.</a:t>
            </a:r>
          </a:p>
          <a:p>
            <a:r>
              <a:rPr lang="ru-RU" dirty="0"/>
              <a:t>Контроль над расчетами по заработной плате следует начинать с </a:t>
            </a:r>
            <a:r>
              <a:rPr lang="ru-RU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проверки расчетно-платежной ведомости.</a:t>
            </a:r>
            <a:endParaRPr lang="ru-RU" dirty="0"/>
          </a:p>
          <a:p>
            <a:r>
              <a:rPr lang="ru-RU" dirty="0"/>
              <a:t>Начисленные суммы по каждому работнику должны соответствовать суммам трудовых соглашений, договоров подряда, согласно штатному расписанию либо ставкам, установленным для повременщиков</a:t>
            </a:r>
            <a:r>
              <a:rPr lang="ru-RU" dirty="0" smtClean="0"/>
              <a:t>.</a:t>
            </a:r>
          </a:p>
          <a:p>
            <a:r>
              <a:rPr lang="ru-RU" dirty="0"/>
              <a:t>При проверке корректности отражения в учете отчислений на добровольное мед страхование следует иметь в виду, что они производятся лишь за счет прибыли, остающейся в распоряжении компании, либо личных средств людей на базе заключенных договоров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</a:t>
            </a:r>
            <a:r>
              <a:rPr lang="ru-RU" dirty="0" smtClean="0"/>
              <a:t>обязательном  </a:t>
            </a:r>
            <a:r>
              <a:rPr lang="ru-RU" dirty="0"/>
              <a:t>порядке проверке подлежат образованные предприятием резервы грядущих расходов и платежей, потому что их суммы реально уменьшают налогооблагаемую прибыль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Не считая того, подлежит проверке корректность исчисления налога на прибыль с превышения фонда оплаты труда по сопоставлению с нормируемой величиной.</a:t>
            </a:r>
            <a:endParaRPr lang="ru-RU" dirty="0"/>
          </a:p>
        </p:txBody>
      </p:sp>
      <p:pic>
        <p:nvPicPr>
          <p:cNvPr id="2050" name="Picture 2" descr="http://www.vladmedia.ru/images/stories/public/on-line_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0"/>
            <a:ext cx="1943100" cy="1943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65887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363272" cy="6048672"/>
          </a:xfrm>
        </p:spPr>
        <p:txBody>
          <a:bodyPr>
            <a:normAutofit/>
          </a:bodyPr>
          <a:lstStyle/>
          <a:p>
            <a:r>
              <a:rPr lang="ru-RU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Основные действия ревизоров в процессе контроля и ревизии организации учета рабочего времени и выработки продукции:</a:t>
            </a:r>
          </a:p>
          <a:p>
            <a:r>
              <a:rPr lang="ru-RU" dirty="0"/>
              <a:t>· проверяют заполнения табелей учета рабочего времени на предмет наличия полного списка работников отдельного подразделения предприятия, табельного номера каждого из них;</a:t>
            </a:r>
          </a:p>
          <a:p>
            <a:r>
              <a:rPr lang="ru-RU" dirty="0"/>
              <a:t>· изучают первичную документацию по учету рабочего времени и системы внутреннего контроля за соблюдением графика рабочего дня, которая позволяет ревизорам делать выводы об отношении администрации </a:t>
            </a:r>
            <a:r>
              <a:rPr lang="ru-RU" dirty="0" smtClean="0"/>
              <a:t>предприятия </a:t>
            </a:r>
            <a:r>
              <a:rPr lang="ru-RU" dirty="0"/>
              <a:t>к рациональному использованию рабочего времени и данных об отработанном времени, предоставляемые в бухгалтерию как база для начисления заработной платы рабочим-повременщиков</a:t>
            </a:r>
          </a:p>
          <a:p>
            <a:r>
              <a:rPr lang="ru-RU" dirty="0"/>
              <a:t>· проводятся выборочный контроль соответствия применяемых расценок разряда рабочего-сдельщика;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928081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23528" y="332656"/>
            <a:ext cx="8435280" cy="6096000"/>
          </a:xfrm>
        </p:spPr>
        <p:txBody>
          <a:bodyPr>
            <a:normAutofit lnSpcReduction="10000"/>
          </a:bodyPr>
          <a:lstStyle/>
          <a:p>
            <a:r>
              <a:rPr lang="ru-RU" dirty="0"/>
              <a:t>· изучают соблюдение нормативов рабочего времени на изготовление единицы изделия;</a:t>
            </a:r>
          </a:p>
          <a:p>
            <a:r>
              <a:rPr lang="ru-RU" dirty="0"/>
              <a:t>· изучают наличие документов, которые были основанием для начисления сумм заработной платы рабочим и служащим предприятия за предыдущий месяц;</a:t>
            </a:r>
          </a:p>
          <a:p>
            <a:r>
              <a:rPr lang="ru-RU" dirty="0"/>
              <a:t>· осуществляют контрольные проверки реальности исполнения работ, за которые начислена и выплачена заработная плата в проверяемый период</a:t>
            </a:r>
          </a:p>
          <a:p>
            <a:r>
              <a:rPr lang="ru-RU" dirty="0"/>
              <a:t>· проверяют организацию работы по учету кадров и расчетного отдела бухгалтерии:</a:t>
            </a:r>
          </a:p>
          <a:p>
            <a:r>
              <a:rPr lang="ru-RU" dirty="0"/>
              <a:t>· выясняют взаимодействие между работниками отдела кадров и расчетного отдела;</a:t>
            </a:r>
          </a:p>
          <a:p>
            <a:r>
              <a:rPr lang="ru-RU" dirty="0"/>
              <a:t>· осуществляют выборочный контроль начисления заработной платы лицам, работающим в штате предприятия или оформлены по совместительству;</a:t>
            </a:r>
          </a:p>
          <a:p>
            <a:r>
              <a:rPr lang="ru-RU" dirty="0"/>
              <a:t>· проверяют правильность определения окладов или расценок при начислении сумм оплаты труда;</a:t>
            </a:r>
          </a:p>
          <a:p>
            <a:r>
              <a:rPr lang="ru-RU" dirty="0"/>
              <a:t>· проводят контроль обоснованности начисления пособия по временной нетрудоспособности;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8206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79512" y="188640"/>
            <a:ext cx="8507288" cy="6552728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· </a:t>
            </a:r>
            <a:r>
              <a:rPr lang="ru-RU" dirty="0"/>
              <a:t>проверяют обоснованность начисления заработной платы работникам за время очередного отпуска, изучают распорядительные документы о предоставлении отпуска конкретным лицам, обозначения и записи отдела у персонала в личных карточках работника</a:t>
            </a:r>
          </a:p>
          <a:p>
            <a:r>
              <a:rPr lang="ru-RU" dirty="0"/>
              <a:t>· выясняют правильность начисления зарплаты рабочим-по-часам и обоснованность установления месячной или часовой тарифной ставки;</a:t>
            </a:r>
          </a:p>
          <a:p>
            <a:r>
              <a:rPr lang="ru-RU" dirty="0"/>
              <a:t>· проверяют правильность определения доплат за сверхурочно отработанное время, работу в ночное время, праздничные дни и зачисление этих сумм в общий заработок работников;</a:t>
            </a:r>
          </a:p>
          <a:p>
            <a:r>
              <a:rPr lang="ru-RU" dirty="0"/>
              <a:t>· определяют правильность определения среднедневного заработка и начисления сумм командировочных;</a:t>
            </a:r>
          </a:p>
          <a:p>
            <a:r>
              <a:rPr lang="ru-RU" dirty="0"/>
              <a:t>· проверяют правильность удержаний и вычетов из зарплаты;</a:t>
            </a:r>
          </a:p>
          <a:p>
            <a:r>
              <a:rPr lang="ru-RU" dirty="0"/>
              <a:t>· проверяют достоверность сумм, причитающихся к выплате;</a:t>
            </a:r>
          </a:p>
          <a:p>
            <a:r>
              <a:rPr lang="ru-RU" dirty="0"/>
              <a:t>· устанавливают вероятность отражения операций по оплате труда в бухгалтерском учете и отчетности;</a:t>
            </a:r>
          </a:p>
          <a:p>
            <a:r>
              <a:rPr lang="ru-RU" dirty="0"/>
              <a:t>· выясняют полноту отражения операций по оплате труда рабочих и служащих предприятия;</a:t>
            </a:r>
          </a:p>
          <a:p>
            <a:r>
              <a:rPr lang="ru-RU" dirty="0"/>
              <a:t>· проверяют своевременность внесения расходов на оплату труда в ведомости учета затрат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071019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23528" y="2020824"/>
            <a:ext cx="8363272" cy="4837176"/>
          </a:xfrm>
        </p:spPr>
        <p:txBody>
          <a:bodyPr>
            <a:normAutofit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dirty="0"/>
              <a:t>По окончанию ревизии, ревизор составляет аудиторское заключение и отчет ревизора.</a:t>
            </a:r>
          </a:p>
          <a:p>
            <a:r>
              <a:rPr lang="ru-RU" dirty="0"/>
              <a:t>Аудиторское заключение – официальный документ предназначенный для пользователей финансовой бухгалтерской отчетности </a:t>
            </a:r>
            <a:r>
              <a:rPr lang="ru-RU" dirty="0" err="1"/>
              <a:t>аудируемых</a:t>
            </a:r>
            <a:r>
              <a:rPr lang="ru-RU" dirty="0"/>
              <a:t> лиц и содержащий выраженное в установленной форме мнение о аудитора организации о достоверности проверенных документах расчетов с персоналом по оплате труда </a:t>
            </a:r>
            <a:r>
              <a:rPr lang="ru-RU" dirty="0" err="1"/>
              <a:t>аудируемого</a:t>
            </a:r>
            <a:r>
              <a:rPr lang="ru-RU" dirty="0"/>
              <a:t> лица.</a:t>
            </a:r>
          </a:p>
          <a:p>
            <a:r>
              <a:rPr lang="ru-RU" dirty="0"/>
              <a:t>Аудиторское заключение является официальным документом. Состоит заключение из 3-х частей: вводная; аналитическая; итоговая.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483768" y="764704"/>
            <a:ext cx="4320480" cy="1008112"/>
          </a:xfrm>
        </p:spPr>
        <p:txBody>
          <a:bodyPr>
            <a:normAutofit fontScale="90000"/>
          </a:bodyPr>
          <a:lstStyle/>
          <a:p>
            <a:pPr>
              <a:spcBef>
                <a:spcPts val="600"/>
              </a:spcBef>
            </a:pPr>
            <a:r>
              <a:rPr lang="ru-RU" dirty="0"/>
              <a:t/>
            </a:r>
            <a:br>
              <a:rPr lang="ru-RU" dirty="0"/>
            </a:br>
            <a:r>
              <a:rPr lang="ru-RU" dirty="0"/>
              <a:t>Оформление результатов ревизии расчетов с персоналом по оплате труда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51132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692696"/>
            <a:ext cx="8229600" cy="5403304"/>
          </a:xfrm>
        </p:spPr>
        <p:txBody>
          <a:bodyPr/>
          <a:lstStyle/>
          <a:p>
            <a:r>
              <a:rPr lang="ru-RU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Типичные ошибки и недостатки учета расчетов по заработной плате</a:t>
            </a:r>
            <a:r>
              <a:rPr lang="ru-RU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: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/>
              <a:t>1.   Отсутствие коллективного договора, положений об оплате труда, премировании работников</a:t>
            </a:r>
          </a:p>
          <a:p>
            <a:r>
              <a:rPr lang="ru-RU" dirty="0"/>
              <a:t>2.   Данные о выплатах в первичных документах не соответствует данным учетных регистров.</a:t>
            </a:r>
          </a:p>
          <a:p>
            <a:r>
              <a:rPr lang="ru-RU" dirty="0"/>
              <a:t>3.   Нет регистрации в отделениях внебюджетных фондов и др.</a:t>
            </a:r>
          </a:p>
          <a:p>
            <a:endParaRPr lang="ru-RU" dirty="0"/>
          </a:p>
        </p:txBody>
      </p:sp>
      <p:pic>
        <p:nvPicPr>
          <p:cNvPr id="3074" name="Picture 2" descr="http://hr.mos.ru/deyatelnost/mo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4725144"/>
            <a:ext cx="4248472" cy="1916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5772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19256" cy="450452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dirty="0">
                <a:solidFill>
                  <a:srgbClr val="000000"/>
                </a:solidFill>
                <a:latin typeface="Georgia"/>
              </a:rPr>
              <a:t>Контроль наряду с планированием, регулированием, учетом и анализом является одной из функций управления любого экономического субъекта. Одним из звеньев системы контроля выступает финансовый контроль. Его назначением является обеспечение соблюдения законодательства в процессе формирования и использования финансовых ресурсов, оценка экономической эффективности финансово-хозяйственных операций во всех звеньях экономики.</a:t>
            </a:r>
          </a:p>
          <a:p>
            <a:pPr algn="just"/>
            <a:r>
              <a:rPr lang="ru-RU" dirty="0">
                <a:solidFill>
                  <a:srgbClr val="000000"/>
                </a:solidFill>
                <a:latin typeface="Georgia"/>
              </a:rPr>
              <a:t>Рассматривая проблемы контроля учета труда и заработной платы, можно заметить, что одно только определение размера заработной платы может вызвать значительные затруднения у всех участников трудовых взаимоотношений. </a:t>
            </a:r>
            <a:r>
              <a:rPr lang="ru-RU" dirty="0" smtClean="0">
                <a:solidFill>
                  <a:srgbClr val="000000"/>
                </a:solidFill>
                <a:latin typeface="Georgia"/>
              </a:rPr>
              <a:t>Работни    к </a:t>
            </a:r>
            <a:r>
              <a:rPr lang="ru-RU" dirty="0">
                <a:solidFill>
                  <a:srgbClr val="000000"/>
                </a:solidFill>
                <a:latin typeface="Georgia"/>
              </a:rPr>
              <a:t>всегда желает иметь как можно более высокий уровень </a:t>
            </a:r>
            <a:r>
              <a:rPr lang="ru-RU" dirty="0" err="1" smtClean="0">
                <a:solidFill>
                  <a:srgbClr val="000000"/>
                </a:solidFill>
                <a:latin typeface="Georgia"/>
              </a:rPr>
              <a:t>дохо</a:t>
            </a:r>
            <a:r>
              <a:rPr lang="ru-RU" dirty="0" err="1">
                <a:solidFill>
                  <a:srgbClr val="000000"/>
                </a:solidFill>
                <a:latin typeface="Georgia"/>
              </a:rPr>
              <a:t>Контроль</a:t>
            </a:r>
            <a:r>
              <a:rPr lang="ru-RU" dirty="0">
                <a:solidFill>
                  <a:srgbClr val="000000"/>
                </a:solidFill>
                <a:latin typeface="Georgia"/>
              </a:rPr>
              <a:t> наряду с планированием, регулированием, учетом и анализом является одной из функций управления любого экономического субъекта. Одним из звеньев </a:t>
            </a:r>
            <a:r>
              <a:rPr lang="ru-RU" dirty="0" err="1" smtClean="0">
                <a:solidFill>
                  <a:srgbClr val="000000"/>
                </a:solidFill>
                <a:latin typeface="Georgia"/>
              </a:rPr>
              <a:t>системы</a:t>
            </a:r>
            <a:r>
              <a:rPr lang="ru-RU" sz="6400" dirty="0" err="1" smtClean="0"/>
              <a:t>Контроль</a:t>
            </a:r>
            <a:r>
              <a:rPr lang="ru-RU" sz="6400" dirty="0" smtClean="0"/>
              <a:t> </a:t>
            </a:r>
            <a:r>
              <a:rPr lang="ru-RU" sz="6400" dirty="0"/>
              <a:t>наряду с планированием, регулированием, учетом и анализом является одной из функций управления любого экономического субъекта. Одним из звеньев системы контроля выступает финансовый контроль. Его назначением является обеспечение соблюдения законодательства в процессе формирования и использования финансовых ресурсов, оценка экономической эффективности финансово-хозяйственных операций во всех звеньях экономики.</a:t>
            </a:r>
          </a:p>
          <a:p>
            <a:pPr algn="just"/>
            <a:r>
              <a:rPr lang="ru-RU" sz="6400" dirty="0" smtClean="0"/>
              <a:t>     Рассматривая </a:t>
            </a:r>
            <a:r>
              <a:rPr lang="ru-RU" sz="6400" dirty="0"/>
              <a:t>проблемы контроля учета труда и заработной платы, можно заметить, что одно только определение размера заработной платы может вызвать значительные затруднения у всех участников трудовых взаимоотношений. Работник всегда желает иметь как можно более высокий уровень дохода, тогда как работодатель стремиться сократить свои издержки.</a:t>
            </a:r>
          </a:p>
          <a:p>
            <a:pPr algn="just"/>
            <a:r>
              <a:rPr lang="ru-RU" sz="6400" dirty="0"/>
              <a:t>Для большинства людей заработная плата является основным источником доходов. В то же время все предприятия и организации обязаны уплачивать единый социальный налог с фонда оплаты труда. Поэтому предприятия и организации, заинтересованы не только в снижении затрат на оплату труда, но и в уменьшении суммы обязательных отчислений с нее в социальные фонды, что позволит увеличить чистую прибыль предприятия. Это обуславливает необходимость проведения ревизии расчетов с персоналом по оплате </a:t>
            </a:r>
            <a:r>
              <a:rPr lang="ru-RU" sz="6400" dirty="0" smtClean="0"/>
              <a:t>труда</a:t>
            </a:r>
            <a:r>
              <a:rPr lang="ru-RU" sz="6400" dirty="0"/>
              <a:t>.</a:t>
            </a:r>
            <a:endParaRPr lang="ru-RU" sz="6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Необходимость проверки.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813181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251520" y="3212976"/>
            <a:ext cx="8748464" cy="797456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Спасибо за внимание!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78661669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50452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Заработная плата - это вознаграждение, исчисленное в основном в денежном выражении, которое по трудовому договору собственник или уполномоченный им орган выплачивает работнику за выполненную им работу размера заработной ной платы зависит от сложности и условий выполняемой работы, профессионально-деловых качеств исполнителя, результатов его труда и хозяйственной деятельности </a:t>
            </a:r>
            <a:r>
              <a:rPr lang="ru-RU" dirty="0" smtClean="0"/>
              <a:t>предприятия.</a:t>
            </a:r>
            <a:endParaRPr lang="ru-RU" dirty="0"/>
          </a:p>
          <a:p>
            <a:r>
              <a:rPr lang="ru-RU" dirty="0"/>
              <a:t>Основная заработная плата - вознаграждение за выполненную работу в соответствии с установленными нормами труда (нормы времени, выработки, обслуживания, должностных обязанностей) ее устанавливают в виде тарифных ставок (в окладов) и сдельных расценок для рабочих и должностных окладов для </a:t>
            </a:r>
            <a:r>
              <a:rPr lang="ru-RU" dirty="0" smtClean="0"/>
              <a:t>служащих.</a:t>
            </a:r>
            <a:endParaRPr lang="ru-RU" dirty="0"/>
          </a:p>
          <a:p>
            <a:r>
              <a:rPr lang="ru-RU" dirty="0"/>
              <a:t>Дополнительная заработная плата - вознаграждение за труд сверх установленных норм, за трудовые успехи и изобретательность и за особые условия труда Это доплаты, надбавки, гарантийные и компенсационные выплаты, </a:t>
            </a:r>
            <a:r>
              <a:rPr lang="ru-RU" dirty="0" smtClean="0"/>
              <a:t>предусмотренные действующим </a:t>
            </a:r>
            <a:r>
              <a:rPr lang="ru-RU" dirty="0"/>
              <a:t>законодательством; премии, связанные с выполнением производственных заданий и </a:t>
            </a:r>
            <a:r>
              <a:rPr lang="ru-RU" dirty="0" smtClean="0"/>
              <a:t>функций</a:t>
            </a:r>
            <a:r>
              <a:rPr lang="ru-RU" dirty="0"/>
              <a:t>.</a:t>
            </a:r>
          </a:p>
          <a:p>
            <a:r>
              <a:rPr lang="ru-RU" dirty="0"/>
              <a:t>Минимальная заработная плата - это законодательно установленный размер заработной платы за простой, неквалифицированный труд, ниже которого не может осуществляться оплата за </a:t>
            </a:r>
            <a:r>
              <a:rPr lang="ru-RU" dirty="0" smtClean="0"/>
              <a:t>выполненный работником объем </a:t>
            </a:r>
            <a:r>
              <a:rPr lang="ru-RU" dirty="0"/>
              <a:t>работ.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Заработная плата.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68871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1340768"/>
            <a:ext cx="8229600" cy="5256584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На </a:t>
            </a:r>
            <a:r>
              <a:rPr lang="ru-RU" dirty="0"/>
              <a:t>предприятиях применяют оплату труда </a:t>
            </a:r>
            <a:r>
              <a:rPr lang="ru-RU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по трудовым соглашениям и </a:t>
            </a:r>
            <a:r>
              <a:rPr lang="ru-RU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</a:rPr>
              <a:t>контрактам. </a:t>
            </a:r>
          </a:p>
          <a:p>
            <a:r>
              <a:rPr lang="ru-RU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Трудовое  </a:t>
            </a:r>
            <a:r>
              <a:rPr lang="ru-RU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соглашение </a:t>
            </a:r>
            <a:r>
              <a:rPr lang="ru-RU" dirty="0"/>
              <a:t>заключают между предприятием и работником, который привлекается со стороны для выполнения конкретной работы, которую невозможно выполнить силами предприятия или на договорных началах с другими предприятиями и </a:t>
            </a:r>
            <a:r>
              <a:rPr lang="ru-RU" dirty="0" smtClean="0"/>
              <a:t>организациями. </a:t>
            </a:r>
          </a:p>
          <a:p>
            <a:r>
              <a:rPr lang="ru-RU" dirty="0" smtClean="0"/>
              <a:t>Широко </a:t>
            </a:r>
            <a:r>
              <a:rPr lang="ru-RU" dirty="0"/>
              <a:t>применяемая оплата труда </a:t>
            </a:r>
            <a:r>
              <a:rPr lang="ru-RU" spc="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по контракту </a:t>
            </a:r>
            <a:r>
              <a:rPr lang="ru-RU" dirty="0"/>
              <a:t>дает возможность обеспечивать нормальные </a:t>
            </a:r>
            <a:r>
              <a:rPr lang="ru-RU" dirty="0" smtClean="0"/>
              <a:t>взаимоотношения </a:t>
            </a:r>
            <a:r>
              <a:rPr lang="ru-RU" dirty="0"/>
              <a:t>двух контрагентов контракта </a:t>
            </a:r>
            <a:r>
              <a:rPr lang="ru-RU" dirty="0" smtClean="0"/>
              <a:t>. Эта </a:t>
            </a:r>
            <a:r>
              <a:rPr lang="ru-RU" dirty="0"/>
              <a:t>форма оплаты труда основывается на договоренности сторон и связана с выполнением условий </a:t>
            </a:r>
            <a:r>
              <a:rPr lang="ru-RU" dirty="0" smtClean="0"/>
              <a:t>контракта. </a:t>
            </a:r>
            <a:r>
              <a:rPr lang="ru-RU" dirty="0"/>
              <a:t>Принимая на работу сотрудника по контракту, собственник предприятий </a:t>
            </a:r>
            <a:r>
              <a:rPr lang="ru-RU" dirty="0" smtClean="0"/>
              <a:t>и  </a:t>
            </a:r>
            <a:r>
              <a:rPr lang="ru-RU" dirty="0"/>
              <a:t>уполномоченный им орган с согласия этого работника может устанавливать условия труда, определенные коллективными </a:t>
            </a:r>
            <a:r>
              <a:rPr lang="ru-RU" dirty="0" smtClean="0"/>
              <a:t>договорами .</a:t>
            </a:r>
            <a:endParaRPr lang="ru-RU" dirty="0"/>
          </a:p>
          <a:p>
            <a:r>
              <a:rPr lang="ru-RU" dirty="0"/>
              <a:t>Главными составными элементами контракта являются: </a:t>
            </a:r>
            <a:endParaRPr lang="ru-RU" dirty="0" smtClean="0"/>
          </a:p>
          <a:p>
            <a:r>
              <a:rPr lang="ru-RU" dirty="0" smtClean="0"/>
              <a:t>а</a:t>
            </a:r>
            <a:r>
              <a:rPr lang="ru-RU" dirty="0"/>
              <a:t>) срок его </a:t>
            </a:r>
            <a:r>
              <a:rPr lang="ru-RU" dirty="0" smtClean="0"/>
              <a:t>действия</a:t>
            </a:r>
          </a:p>
          <a:p>
            <a:r>
              <a:rPr lang="ru-RU" dirty="0" smtClean="0"/>
              <a:t> </a:t>
            </a:r>
            <a:r>
              <a:rPr lang="ru-RU" dirty="0"/>
              <a:t>б) права, обязанности и ответственность сторон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в) условия оплаты и организации труда </a:t>
            </a:r>
            <a:endParaRPr lang="ru-RU" dirty="0" smtClean="0"/>
          </a:p>
          <a:p>
            <a:r>
              <a:rPr lang="ru-RU" dirty="0" smtClean="0"/>
              <a:t>г</a:t>
            </a:r>
            <a:r>
              <a:rPr lang="ru-RU" dirty="0"/>
              <a:t>) основания прекращения и расторжения контракта </a:t>
            </a:r>
            <a:endParaRPr lang="ru-RU" dirty="0"/>
          </a:p>
          <a:p>
            <a:r>
              <a:rPr lang="ru-RU" dirty="0" smtClean="0"/>
              <a:t>д) </a:t>
            </a:r>
            <a:r>
              <a:rPr lang="ru-RU" dirty="0"/>
              <a:t>социально-бытовые и другие условия, необходимые для выполнения сторонами своих </a:t>
            </a:r>
            <a:r>
              <a:rPr lang="ru-RU" dirty="0" smtClean="0"/>
              <a:t>обязанностей.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7450247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91264" cy="4648536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·</a:t>
            </a:r>
            <a:r>
              <a:rPr lang="ru-RU" dirty="0" smtClean="0"/>
              <a:t> </a:t>
            </a:r>
            <a:r>
              <a:rPr lang="ru-RU" dirty="0"/>
              <a:t>приказы по предприятию о приеме на работу (увольнение с работы);</a:t>
            </a:r>
          </a:p>
          <a:p>
            <a:r>
              <a:rPr lang="ru-RU" dirty="0"/>
              <a:t>· </a:t>
            </a:r>
            <a:r>
              <a:rPr lang="ru-RU" dirty="0" smtClean="0"/>
              <a:t>листки </a:t>
            </a:r>
            <a:r>
              <a:rPr lang="ru-RU" dirty="0"/>
              <a:t>по учету кадров;</a:t>
            </a:r>
          </a:p>
          <a:p>
            <a:r>
              <a:rPr lang="ru-RU" dirty="0"/>
              <a:t>· личные карточки работников;</a:t>
            </a:r>
          </a:p>
          <a:p>
            <a:r>
              <a:rPr lang="ru-RU" dirty="0"/>
              <a:t>· табеле учета рабочего времени;</a:t>
            </a:r>
          </a:p>
          <a:p>
            <a:r>
              <a:rPr lang="ru-RU" dirty="0"/>
              <a:t>· наряды на сдельные работы;</a:t>
            </a:r>
          </a:p>
          <a:p>
            <a:r>
              <a:rPr lang="ru-RU" dirty="0"/>
              <a:t>· рапорты о производстве продукции;</a:t>
            </a:r>
          </a:p>
          <a:p>
            <a:r>
              <a:rPr lang="ru-RU" dirty="0"/>
              <a:t>· рапорты о выполнении норм выработки;</a:t>
            </a:r>
          </a:p>
          <a:p>
            <a:r>
              <a:rPr lang="ru-RU" dirty="0"/>
              <a:t>· складская документация об оприходовании продукции;</a:t>
            </a:r>
          </a:p>
          <a:p>
            <a:r>
              <a:rPr lang="ru-RU" dirty="0"/>
              <a:t>· акты приемки выполненных работ;</a:t>
            </a:r>
          </a:p>
          <a:p>
            <a:r>
              <a:rPr lang="ru-RU" dirty="0"/>
              <a:t>· расчетные и платежные ведомости;</a:t>
            </a:r>
          </a:p>
          <a:p>
            <a:r>
              <a:rPr lang="ru-RU" dirty="0"/>
              <a:t>· кассовые документы;</a:t>
            </a:r>
          </a:p>
          <a:p>
            <a:r>
              <a:rPr lang="ru-RU" dirty="0"/>
              <a:t>сведения начислений и удержаний по отдельным группам работников;</a:t>
            </a:r>
          </a:p>
          <a:p>
            <a:r>
              <a:rPr lang="ru-RU" dirty="0"/>
              <a:t>сведения (книги) учета депонированной заработной платы;</a:t>
            </a:r>
          </a:p>
          <a:p>
            <a:r>
              <a:rPr lang="ru-RU" dirty="0"/>
              <a:t>· журнал-ордер </a:t>
            </a:r>
            <a:r>
              <a:rPr lang="ru-RU" dirty="0" smtClean="0"/>
              <a:t>;</a:t>
            </a:r>
            <a:endParaRPr lang="ru-RU" dirty="0"/>
          </a:p>
          <a:p>
            <a:r>
              <a:rPr lang="ru-RU" dirty="0"/>
              <a:t>· Главная книга и баланс;</a:t>
            </a:r>
          </a:p>
          <a:p>
            <a:r>
              <a:rPr lang="ru-RU" dirty="0"/>
              <a:t>· готовая продукция на складе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источники ревизии расчетов по оплате труда</a:t>
            </a:r>
          </a:p>
        </p:txBody>
      </p:sp>
    </p:spTree>
    <p:extLst>
      <p:ext uri="{BB962C8B-B14F-4D97-AF65-F5344CB8AC3E}">
        <p14:creationId xmlns:p14="http://schemas.microsoft.com/office/powerpoint/2010/main" val="38389481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0" y="0"/>
            <a:ext cx="9144000" cy="6858000"/>
          </a:xfrm>
        </p:spPr>
        <p:txBody>
          <a:bodyPr>
            <a:normAutofit fontScale="25000" lnSpcReduction="20000"/>
          </a:bodyPr>
          <a:lstStyle/>
          <a:p>
            <a:pPr algn="l"/>
            <a:r>
              <a:rPr lang="ru-RU" dirty="0">
                <a:solidFill>
                  <a:srgbClr val="000000"/>
                </a:solidFill>
                <a:latin typeface="Georgia"/>
              </a:rPr>
              <a:t>Ревизия - это ведомственная проверка, осуществляемая по распоряжению вышестоящих органов с целью выявления и устранения недостатков в бухгалтерском учете и наказания виновных. По результатам ревизии составляется акт ревизии, содержащий информацию для вышестоящих органов.</a:t>
            </a:r>
          </a:p>
          <a:p>
            <a:pPr algn="l"/>
            <a:r>
              <a:rPr lang="ru-RU" dirty="0">
                <a:solidFill>
                  <a:srgbClr val="000000"/>
                </a:solidFill>
                <a:latin typeface="Georgia"/>
              </a:rPr>
              <a:t>Основной целью ревизии при проверке оплаты труда является определение сильных сторон контроля, чтобы убедиться, что существенные ошибки отсутствуют.</a:t>
            </a:r>
          </a:p>
          <a:p>
            <a:pPr algn="l"/>
            <a:r>
              <a:rPr lang="ru-RU" dirty="0">
                <a:solidFill>
                  <a:srgbClr val="000000"/>
                </a:solidFill>
                <a:latin typeface="Georgia"/>
              </a:rPr>
              <a:t>Основная задача ревизии оплаты труда - проверка соблюдения нормативно-правовых актов при начислении оплаты труда, удержаниях из нее и выявление злоупотреблений.</a:t>
            </a:r>
          </a:p>
          <a:p>
            <a:pPr lvl="0" algn="just">
              <a:buClr>
                <a:srgbClr val="6F6F74"/>
              </a:buClr>
            </a:pPr>
            <a:r>
              <a:rPr lang="ru-RU" sz="5600" spc="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Ревизия</a:t>
            </a:r>
            <a:r>
              <a:rPr lang="ru-RU" sz="5600" dirty="0" smtClean="0">
                <a:solidFill>
                  <a:srgbClr val="FFFFFF"/>
                </a:solidFill>
              </a:rPr>
              <a:t> </a:t>
            </a:r>
            <a:r>
              <a:rPr lang="ru-RU" sz="5600" dirty="0">
                <a:solidFill>
                  <a:srgbClr val="FFFFFF"/>
                </a:solidFill>
              </a:rPr>
              <a:t>- это ведомственная проверка, осуществляемая по распоряжению вышестоящих органов с целью выявления и устранения недостатков в бухгалтерском учете и наказания виновных. По результатам ревизии составляется акт ревизии, содержащий информацию для вышестоящих органов</a:t>
            </a:r>
            <a:r>
              <a:rPr lang="ru-RU" sz="5600" dirty="0" smtClean="0">
                <a:solidFill>
                  <a:srgbClr val="FFFFFF"/>
                </a:solidFill>
              </a:rPr>
              <a:t>.</a:t>
            </a:r>
          </a:p>
          <a:p>
            <a:pPr lvl="0" algn="just">
              <a:buClr>
                <a:srgbClr val="6F6F74"/>
              </a:buClr>
            </a:pPr>
            <a:endParaRPr lang="ru-RU" sz="5600" dirty="0">
              <a:solidFill>
                <a:srgbClr val="FFFFFF"/>
              </a:solidFill>
            </a:endParaRP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Основной целью ревизии при проверке оплаты труда является определение сильных сторон контроля, чтобы убедиться, что существенные ошибки отсутствуют</a:t>
            </a:r>
            <a:r>
              <a:rPr lang="ru-RU" sz="5600" dirty="0" smtClean="0">
                <a:solidFill>
                  <a:srgbClr val="FFFFFF"/>
                </a:solidFill>
              </a:rPr>
              <a:t>.</a:t>
            </a:r>
          </a:p>
          <a:p>
            <a:pPr lvl="0" algn="just">
              <a:buClr>
                <a:srgbClr val="6F6F74"/>
              </a:buClr>
            </a:pPr>
            <a:endParaRPr lang="ru-RU" sz="5600" dirty="0">
              <a:solidFill>
                <a:srgbClr val="FFFFFF"/>
              </a:solidFill>
            </a:endParaRP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Основная задача ревизии оплаты труда - проверка соблюдения нормативно-правовых актов при начислении оплаты труда, удержаниях из нее и выявление злоупотреблений</a:t>
            </a:r>
            <a:r>
              <a:rPr lang="ru-RU" sz="5600" dirty="0" smtClean="0">
                <a:solidFill>
                  <a:srgbClr val="FFFFFF"/>
                </a:solidFill>
              </a:rPr>
              <a:t>.</a:t>
            </a:r>
          </a:p>
          <a:p>
            <a:pPr lvl="0" algn="just">
              <a:buClr>
                <a:srgbClr val="6F6F74"/>
              </a:buClr>
            </a:pPr>
            <a:endParaRPr lang="ru-RU" sz="5600" dirty="0">
              <a:solidFill>
                <a:srgbClr val="FFFFFF"/>
              </a:solidFill>
            </a:endParaRP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Задачи ревизора</a:t>
            </a:r>
            <a:r>
              <a:rPr lang="ru-RU" sz="5600" dirty="0" smtClean="0">
                <a:solidFill>
                  <a:srgbClr val="FFFFFF"/>
                </a:solidFill>
              </a:rPr>
              <a:t>:</a:t>
            </a:r>
          </a:p>
          <a:p>
            <a:pPr lvl="0" algn="just">
              <a:buClr>
                <a:srgbClr val="6F6F74"/>
              </a:buClr>
            </a:pPr>
            <a:endParaRPr lang="ru-RU" sz="5600" dirty="0">
              <a:solidFill>
                <a:srgbClr val="FFFFFF"/>
              </a:solidFill>
            </a:endParaRP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1. Проверяя правильность оплаты труда, ревизор должен проверить:</a:t>
            </a: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-наличие и соответствие законодательству первичных документов по учету рабочего времени, объема выполненных работ, услуг, выпущенной продукции</a:t>
            </a:r>
            <a:r>
              <a:rPr lang="ru-RU" sz="5600" dirty="0" smtClean="0">
                <a:solidFill>
                  <a:srgbClr val="FFFFFF"/>
                </a:solidFill>
              </a:rPr>
              <a:t>;</a:t>
            </a:r>
          </a:p>
          <a:p>
            <a:pPr lvl="0" algn="just">
              <a:buClr>
                <a:srgbClr val="6F6F74"/>
              </a:buClr>
            </a:pPr>
            <a:endParaRPr lang="ru-RU" sz="5600" dirty="0" smtClean="0">
              <a:solidFill>
                <a:srgbClr val="FFFFFF"/>
              </a:solidFill>
            </a:endParaRPr>
          </a:p>
          <a:p>
            <a:pPr lvl="0" algn="just">
              <a:buClr>
                <a:srgbClr val="6F6F74"/>
              </a:buClr>
            </a:pPr>
            <a:r>
              <a:rPr lang="ru-RU" sz="5600" dirty="0" smtClean="0">
                <a:solidFill>
                  <a:srgbClr val="FFFFFF"/>
                </a:solidFill>
              </a:rPr>
              <a:t>2</a:t>
            </a:r>
            <a:r>
              <a:rPr lang="ru-RU" sz="5600" dirty="0">
                <a:solidFill>
                  <a:srgbClr val="FFFFFF"/>
                </a:solidFill>
              </a:rPr>
              <a:t>. При проверке использования фонда оплаты труда, ревизор должен проверить:</a:t>
            </a: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-соблюдение установленных штатным расписанием должностных окладов работников предприятия;</a:t>
            </a: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-своевременность их индексации с учетом роста цен в условиях инфляции;</a:t>
            </a: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-утверждено ли штатное расписание на Совете правления или собрания акционеров, учредителей;</a:t>
            </a: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-правильность оплаты по сдельным нарядам рабочих, имелись ли случаи приписки невыполненных работ;</a:t>
            </a:r>
          </a:p>
          <a:p>
            <a:pPr lvl="0" algn="just">
              <a:buClr>
                <a:srgbClr val="6F6F74"/>
              </a:buClr>
            </a:pPr>
            <a:r>
              <a:rPr lang="ru-RU" sz="5600" dirty="0">
                <a:solidFill>
                  <a:srgbClr val="FFFFFF"/>
                </a:solidFill>
              </a:rPr>
              <a:t>-правильность выплаты премий работникам предприятия (на основании утвержденного Положения или произвольно волевым действиям руководителя).</a:t>
            </a:r>
          </a:p>
          <a:p>
            <a:pPr algn="l"/>
            <a:endParaRPr lang="ru-RU" sz="5600" dirty="0">
              <a:solidFill>
                <a:srgbClr val="000000"/>
              </a:solidFill>
              <a:latin typeface="Georgia"/>
            </a:endParaRPr>
          </a:p>
          <a:p>
            <a:pPr algn="l"/>
            <a:r>
              <a:rPr lang="ru-RU" sz="5600" dirty="0">
                <a:solidFill>
                  <a:srgbClr val="000000"/>
                </a:solidFill>
                <a:latin typeface="Georgia"/>
              </a:rPr>
              <a:t>1. Проверяя правильность оплаты труда, ревизор должен проверить:</a:t>
            </a:r>
          </a:p>
          <a:p>
            <a:pPr algn="l"/>
            <a:r>
              <a:rPr lang="ru-RU" sz="5600" dirty="0">
                <a:solidFill>
                  <a:srgbClr val="000000"/>
                </a:solidFill>
                <a:latin typeface="Georgia"/>
              </a:rPr>
              <a:t>-наличие и соответствие законодательству первичных документов по учету рабочего времени, объема выполненных работ, услуг, выпущенной продукции;</a:t>
            </a:r>
          </a:p>
          <a:p>
            <a:endParaRPr lang="ru-RU" sz="5600" dirty="0"/>
          </a:p>
        </p:txBody>
      </p:sp>
    </p:spTree>
    <p:extLst>
      <p:ext uri="{BB962C8B-B14F-4D97-AF65-F5344CB8AC3E}">
        <p14:creationId xmlns:p14="http://schemas.microsoft.com/office/powerpoint/2010/main" val="16883306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179512" y="332656"/>
            <a:ext cx="8507288" cy="6096000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Основной задачей аудита расчетов с персоналом по оплате труда является </a:t>
            </a:r>
            <a:endParaRPr lang="ru-RU" dirty="0" smtClean="0"/>
          </a:p>
          <a:p>
            <a:r>
              <a:rPr lang="ru-RU" dirty="0" smtClean="0"/>
              <a:t>проверка </a:t>
            </a:r>
            <a:r>
              <a:rPr lang="ru-RU" dirty="0"/>
              <a:t>соблюдения нормативно</a:t>
            </a:r>
            <a:r>
              <a:rPr lang="ru-RU" dirty="0" smtClean="0"/>
              <a:t>­-правовых </a:t>
            </a:r>
            <a:r>
              <a:rPr lang="ru-RU" dirty="0"/>
              <a:t>актов при начислении заработной платы</a:t>
            </a:r>
            <a:r>
              <a:rPr lang="ru-RU" dirty="0" smtClean="0"/>
              <a:t>,</a:t>
            </a:r>
          </a:p>
          <a:p>
            <a:r>
              <a:rPr lang="ru-RU" dirty="0" smtClean="0"/>
              <a:t> </a:t>
            </a:r>
            <a:r>
              <a:rPr lang="ru-RU" dirty="0"/>
              <a:t>удержаниях из нее и правильности ведения расчетов с работниками субъекта по оплате труда</a:t>
            </a:r>
            <a:r>
              <a:rPr lang="ru-RU" dirty="0" smtClean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В ходе аудита расчетов с персоналом по оплате труда аудитору необходимо определить: ­ </a:t>
            </a:r>
            <a:endParaRPr lang="ru-RU" dirty="0" smtClean="0"/>
          </a:p>
          <a:p>
            <a:r>
              <a:rPr lang="ru-RU" dirty="0" smtClean="0"/>
              <a:t>-какие </a:t>
            </a:r>
            <a:r>
              <a:rPr lang="ru-RU" dirty="0"/>
              <a:t>формы оплаты труда применяются </a:t>
            </a:r>
            <a:r>
              <a:rPr lang="ru-RU" dirty="0" err="1"/>
              <a:t>аудируемым</a:t>
            </a:r>
            <a:r>
              <a:rPr lang="ru-RU" dirty="0"/>
              <a:t> субъектом; </a:t>
            </a:r>
            <a:r>
              <a:rPr lang="ru-RU" dirty="0" smtClean="0"/>
              <a:t>­</a:t>
            </a:r>
          </a:p>
          <a:p>
            <a:r>
              <a:rPr lang="ru-RU" dirty="0" smtClean="0"/>
              <a:t>- </a:t>
            </a:r>
            <a:r>
              <a:rPr lang="ru-RU" dirty="0"/>
              <a:t>правильность применения тарифных ставок или условий контракта при повременной форме оплаты труда; ­ </a:t>
            </a:r>
            <a:endParaRPr lang="ru-RU" dirty="0" smtClean="0"/>
          </a:p>
          <a:p>
            <a:r>
              <a:rPr lang="ru-RU" dirty="0" smtClean="0"/>
              <a:t>-точность </a:t>
            </a:r>
            <a:r>
              <a:rPr lang="ru-RU" dirty="0"/>
              <a:t>применения норм и расценок, выполнение количественных и качественных показателей работы при сдельной форме оплаты труда; ­ имеется ли штатное расписание</a:t>
            </a:r>
            <a:r>
              <a:rPr lang="ru-RU" dirty="0" smtClean="0"/>
              <a:t>;</a:t>
            </a:r>
          </a:p>
          <a:p>
            <a:r>
              <a:rPr lang="ru-RU" dirty="0" smtClean="0"/>
              <a:t> ­- </a:t>
            </a:r>
            <a:r>
              <a:rPr lang="ru-RU" dirty="0"/>
              <a:t>достоверность данных оперативного учета рабочего времени (табелей учета рабочего времени); </a:t>
            </a:r>
            <a:endParaRPr lang="ru-RU" dirty="0" smtClean="0"/>
          </a:p>
          <a:p>
            <a:r>
              <a:rPr lang="ru-RU" dirty="0" smtClean="0"/>
              <a:t>­ -численность </a:t>
            </a:r>
            <a:r>
              <a:rPr lang="ru-RU" dirty="0"/>
              <a:t>действительно работающих лиц, при этом следует проанализировать документы, табели учета рабочего времени, наряда на выполнение работ, отчеты </a:t>
            </a:r>
            <a:r>
              <a:rPr lang="ru-RU" dirty="0" err="1"/>
              <a:t>материально­ответственных</a:t>
            </a:r>
            <a:r>
              <a:rPr lang="ru-RU" dirty="0"/>
              <a:t> лиц, служебные записки и др</a:t>
            </a:r>
            <a:r>
              <a:rPr lang="ru-RU" dirty="0" smtClean="0"/>
              <a:t>.;</a:t>
            </a:r>
          </a:p>
          <a:p>
            <a:r>
              <a:rPr lang="ru-RU" dirty="0" smtClean="0"/>
              <a:t> </a:t>
            </a:r>
            <a:r>
              <a:rPr lang="ru-RU" dirty="0"/>
              <a:t>­ </a:t>
            </a:r>
            <a:r>
              <a:rPr lang="ru-RU" dirty="0" smtClean="0"/>
              <a:t>-подтверждение </a:t>
            </a:r>
            <a:r>
              <a:rPr lang="ru-RU" dirty="0"/>
              <a:t>отработанного времени </a:t>
            </a:r>
            <a:r>
              <a:rPr lang="ru-RU" dirty="0" err="1"/>
              <a:t>работниками­сдельщиками</a:t>
            </a:r>
            <a:r>
              <a:rPr lang="ru-RU" dirty="0"/>
              <a:t> другими документами, отражающими фактическую выработку; </a:t>
            </a:r>
            <a:r>
              <a:rPr lang="ru-RU" dirty="0" smtClean="0"/>
              <a:t>­</a:t>
            </a:r>
          </a:p>
          <a:p>
            <a:r>
              <a:rPr lang="ru-RU" dirty="0" smtClean="0"/>
              <a:t>- </a:t>
            </a:r>
            <a:r>
              <a:rPr lang="ru-RU" dirty="0"/>
              <a:t>наличие в первичных документах подписей должностных лиц, ответственных за учет выполненных работ, правильность заполнения всех реквизитов; </a:t>
            </a:r>
            <a:r>
              <a:rPr lang="ru-RU" dirty="0" smtClean="0"/>
              <a:t>­</a:t>
            </a:r>
          </a:p>
          <a:p>
            <a:r>
              <a:rPr lang="ru-RU" dirty="0" smtClean="0"/>
              <a:t>- </a:t>
            </a:r>
            <a:r>
              <a:rPr lang="ru-RU" dirty="0"/>
              <a:t>точность алгоритма расчета заработной платы. </a:t>
            </a: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27419932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395536" y="332656"/>
            <a:ext cx="4320480" cy="6120680"/>
          </a:xfrm>
        </p:spPr>
        <p:txBody>
          <a:bodyPr/>
          <a:lstStyle/>
          <a:p>
            <a:r>
              <a:rPr lang="ru-RU" dirty="0"/>
              <a:t>При проверке правильности начисления оплаты труда следует установить: ­</a:t>
            </a:r>
          </a:p>
          <a:p>
            <a:r>
              <a:rPr lang="ru-RU" dirty="0" smtClean="0"/>
              <a:t>- </a:t>
            </a:r>
            <a:r>
              <a:rPr lang="ru-RU" dirty="0"/>
              <a:t>начисление заработной платы по должностным окладам согласно штатному расписанию за фактически отработанное время; ­ </a:t>
            </a:r>
          </a:p>
          <a:p>
            <a:r>
              <a:rPr lang="ru-RU" dirty="0" smtClean="0"/>
              <a:t>-обоснованность </a:t>
            </a:r>
            <a:r>
              <a:rPr lang="ru-RU" dirty="0"/>
              <a:t>доплат, надбавок, премий; ­ исчисление количества дней отпуска на основании отработанного времени, административного отпуска по инициативе работодателя</a:t>
            </a:r>
          </a:p>
          <a:p>
            <a:r>
              <a:rPr lang="ru-RU" dirty="0"/>
              <a:t> ­ </a:t>
            </a:r>
            <a:r>
              <a:rPr lang="ru-RU" dirty="0" smtClean="0"/>
              <a:t>-наличие </a:t>
            </a:r>
            <a:r>
              <a:rPr lang="ru-RU" dirty="0"/>
              <a:t>и правильность оформления пособий по временной нетрудоспособности и протоколов к ним</a:t>
            </a:r>
          </a:p>
          <a:p>
            <a:endParaRPr lang="ru-RU" dirty="0"/>
          </a:p>
        </p:txBody>
      </p:sp>
      <p:pic>
        <p:nvPicPr>
          <p:cNvPr id="4098" name="Picture 2" descr="http://www.alt-nn.ru/img/kadr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1700808"/>
            <a:ext cx="4001666" cy="2984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23205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sz="quarter" idx="13"/>
          </p:nvPr>
        </p:nvSpPr>
        <p:spPr>
          <a:xfrm>
            <a:off x="457200" y="764704"/>
            <a:ext cx="8229600" cy="576064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dirty="0"/>
              <a:t>­ </a:t>
            </a:r>
            <a:r>
              <a:rPr lang="ru-RU" b="1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Переначисление</a:t>
            </a:r>
            <a:r>
              <a:rPr lang="ru-RU" b="1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ru-RU" b="1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(переплата) заработной платы, как и ее </a:t>
            </a:r>
            <a:r>
              <a:rPr lang="ru-RU" b="1" spc="0" dirty="0" err="1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недоначисление</a:t>
            </a:r>
            <a:r>
              <a:rPr lang="ru-RU" b="1" spc="0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персоналу влекут за собой следующие нарушения</a:t>
            </a:r>
            <a:r>
              <a:rPr lang="ru-RU" b="1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:</a:t>
            </a:r>
          </a:p>
          <a:p>
            <a:pPr marL="342900" indent="-342900">
              <a:buFontTx/>
              <a:buChar char="-"/>
            </a:pPr>
            <a:r>
              <a:rPr lang="ru-RU" dirty="0" smtClean="0"/>
              <a:t>­ </a:t>
            </a:r>
            <a:r>
              <a:rPr lang="ru-RU" dirty="0"/>
              <a:t>отвлекаются ресурсы работодателя без основания, соответственно работники имеют необоснованные доходы и, наоборот, уменьшаются доходы субъекта, что приводит к сокрытию корпоративного подоходного налога; </a:t>
            </a:r>
            <a:endParaRPr lang="ru-RU" dirty="0" smtClean="0"/>
          </a:p>
          <a:p>
            <a:pPr marL="342900" indent="-342900">
              <a:buFontTx/>
              <a:buChar char="-"/>
            </a:pPr>
            <a:r>
              <a:rPr lang="ru-RU" dirty="0" smtClean="0"/>
              <a:t>­ </a:t>
            </a:r>
            <a:r>
              <a:rPr lang="ru-RU" dirty="0" err="1"/>
              <a:t>переначисление</a:t>
            </a:r>
            <a:r>
              <a:rPr lang="ru-RU" dirty="0"/>
              <a:t> вызывает дополнительные налоговые затраты, то есть это один из способов присвоения работниками денежных и других средств субъекта</a:t>
            </a:r>
            <a:r>
              <a:rPr lang="ru-RU" dirty="0" smtClean="0"/>
              <a:t>;</a:t>
            </a:r>
          </a:p>
          <a:p>
            <a:pPr marL="342900" indent="-342900"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­ </a:t>
            </a:r>
            <a:r>
              <a:rPr lang="ru-RU" dirty="0" err="1"/>
              <a:t>недоначисление</a:t>
            </a:r>
            <a:r>
              <a:rPr lang="ru-RU" dirty="0"/>
              <a:t> заработной платы вызывает ущемления имущественных интересов работников с одной стороны, сокрытия социального и индивидуального подоходного налогов с другой и одновременно приводит к переплате корпоративного подоходного налога; </a:t>
            </a:r>
            <a:r>
              <a:rPr lang="ru-RU" dirty="0" smtClean="0"/>
              <a:t>­</a:t>
            </a:r>
          </a:p>
          <a:p>
            <a:pPr marL="342900" indent="-342900">
              <a:buFontTx/>
              <a:buChar char="-"/>
            </a:pPr>
            <a:r>
              <a:rPr lang="ru-RU" dirty="0" smtClean="0"/>
              <a:t> </a:t>
            </a:r>
            <a:r>
              <a:rPr lang="ru-RU" dirty="0"/>
              <a:t>недостоверная величина суммы оплаты труда искажает себестоимость готовой продукции (работ, услуг), чем наносит ущерб работодателю</a:t>
            </a:r>
          </a:p>
        </p:txBody>
      </p:sp>
    </p:spTree>
    <p:extLst>
      <p:ext uri="{BB962C8B-B14F-4D97-AF65-F5344CB8AC3E}">
        <p14:creationId xmlns:p14="http://schemas.microsoft.com/office/powerpoint/2010/main" val="1785351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BlackTie">
      <a:dk1>
        <a:srgbClr val="000000"/>
      </a:dk1>
      <a:lt1>
        <a:srgbClr val="FFFFFF"/>
      </a:lt1>
      <a:dk2>
        <a:srgbClr val="46464A"/>
      </a:dk2>
      <a:lt2>
        <a:srgbClr val="E3DCCF"/>
      </a:lt2>
      <a:accent1>
        <a:srgbClr val="6F6F74"/>
      </a:accent1>
      <a:accent2>
        <a:srgbClr val="A7B789"/>
      </a:accent2>
      <a:accent3>
        <a:srgbClr val="BEAE98"/>
      </a:accent3>
      <a:accent4>
        <a:srgbClr val="92A9B9"/>
      </a:accent4>
      <a:accent5>
        <a:srgbClr val="9C8265"/>
      </a:accent5>
      <a:accent6>
        <a:srgbClr val="8D6974"/>
      </a:accent6>
      <a:hlink>
        <a:srgbClr val="67AABF"/>
      </a:hlink>
      <a:folHlink>
        <a:srgbClr val="B1B5AB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616</TotalTime>
  <Words>2191</Words>
  <Application>Microsoft Office PowerPoint</Application>
  <PresentationFormat>Экран (4:3)</PresentationFormat>
  <Paragraphs>148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BlackTie</vt:lpstr>
      <vt:lpstr>Контроль и ревизия расчетов с персоналом по оплате труда.</vt:lpstr>
      <vt:lpstr>Необходимость проверки.</vt:lpstr>
      <vt:lpstr>Заработная плата. </vt:lpstr>
      <vt:lpstr>Презентация PowerPoint</vt:lpstr>
      <vt:lpstr>Основные источники ревизии расчетов по оплате труда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Организация процесса ревизии расчетов по оплате  труда </vt:lpstr>
      <vt:lpstr>Презентация PowerPoint</vt:lpstr>
      <vt:lpstr>Презентация PowerPoint</vt:lpstr>
      <vt:lpstr>Презентация PowerPoint</vt:lpstr>
      <vt:lpstr>Презентация PowerPoint</vt:lpstr>
      <vt:lpstr> Оформление результатов ревизии расчетов с персоналом по оплате труда </vt:lpstr>
      <vt:lpstr>Презентация PowerPoint</vt:lpstr>
      <vt:lpstr>Спасибо за внимание!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Контроль и ревизия расчетов с персоналом по оплате труда.</dc:title>
  <dc:creator>Ucec</dc:creator>
  <cp:lastModifiedBy>Ucec</cp:lastModifiedBy>
  <cp:revision>13</cp:revision>
  <dcterms:created xsi:type="dcterms:W3CDTF">2015-03-25T05:26:36Z</dcterms:created>
  <dcterms:modified xsi:type="dcterms:W3CDTF">2015-03-25T15:43:10Z</dcterms:modified>
</cp:coreProperties>
</file>